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6" r:id="rId2"/>
  </p:sldMasterIdLst>
  <p:notesMasterIdLst>
    <p:notesMasterId r:id="rId57"/>
  </p:notesMasterIdLst>
  <p:sldIdLst>
    <p:sldId id="308" r:id="rId3"/>
    <p:sldId id="309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90" r:id="rId36"/>
    <p:sldId id="291" r:id="rId37"/>
    <p:sldId id="289" r:id="rId38"/>
    <p:sldId id="287" r:id="rId39"/>
    <p:sldId id="288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303149-4080-E848-A702-056FF218BA9C}" v="121" dt="2021-09-24T03:10:08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1"/>
    <p:restoredTop sz="63116"/>
  </p:normalViewPr>
  <p:slideViewPr>
    <p:cSldViewPr snapToGrid="0" snapToObjects="1">
      <p:cViewPr varScale="1">
        <p:scale>
          <a:sx n="101" d="100"/>
          <a:sy n="101" d="100"/>
        </p:scale>
        <p:origin x="22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FEE33-40B9-0B40-90EF-468DF8A0D584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0EB34-CC15-CD4E-B455-264999C8369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475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0001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221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484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774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589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6939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6594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4707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3634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961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9905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Biane</a:t>
            </a:r>
            <a:r>
              <a:rPr lang="es-ES_tradnl" dirty="0"/>
              <a:t> </a:t>
            </a:r>
            <a:r>
              <a:rPr lang="es-ES_tradnl" dirty="0" err="1"/>
              <a:t>stoutop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748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5166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Poner nombres a las variables lleva tiempo, pero va a salvarnos tiempo en el futuro cuando pasemos por ese mismo código buscando un problema</a:t>
            </a:r>
          </a:p>
          <a:p>
            <a:r>
              <a:rPr lang="es-ES_tradnl" dirty="0"/>
              <a:t>Cunado alguien lea ese código debe sentirse feliz</a:t>
            </a:r>
          </a:p>
          <a:p>
            <a:r>
              <a:rPr lang="es-ES_tradnl" dirty="0"/>
              <a:t>Los nombres de las variables, funciones o clases deben de responder preguntas en un alto nivel</a:t>
            </a:r>
          </a:p>
          <a:p>
            <a:r>
              <a:rPr lang="es-ES_tradnl" dirty="0"/>
              <a:t>Decir porque existe, que hacer, como se usa, si el nombre requiere un comentario entonces el nombre no revela su </a:t>
            </a:r>
            <a:r>
              <a:rPr lang="es-ES_tradnl" dirty="0" err="1"/>
              <a:t>intencion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easy</a:t>
            </a:r>
            <a:r>
              <a:rPr lang="es-ES_tradnl" dirty="0"/>
              <a:t> to </a:t>
            </a:r>
            <a:r>
              <a:rPr lang="es-ES_tradnl" dirty="0" err="1"/>
              <a:t>say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names</a:t>
            </a:r>
            <a:r>
              <a:rPr lang="es-ES_tradnl" dirty="0"/>
              <a:t> </a:t>
            </a:r>
            <a:r>
              <a:rPr lang="es-ES_tradnl" dirty="0" err="1"/>
              <a:t>should</a:t>
            </a:r>
            <a:r>
              <a:rPr lang="es-ES_tradnl" dirty="0"/>
              <a:t> </a:t>
            </a:r>
            <a:r>
              <a:rPr lang="es-ES_tradnl" dirty="0" err="1"/>
              <a:t>reveal</a:t>
            </a:r>
            <a:r>
              <a:rPr lang="es-ES_tradnl" dirty="0"/>
              <a:t> </a:t>
            </a:r>
            <a:r>
              <a:rPr lang="es-ES_tradnl" dirty="0" err="1"/>
              <a:t>intent</a:t>
            </a:r>
            <a:r>
              <a:rPr lang="es-ES_tradnl" dirty="0"/>
              <a:t>.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want</a:t>
            </a:r>
            <a:r>
              <a:rPr lang="es-ES_tradnl" dirty="0"/>
              <a:t> to </a:t>
            </a:r>
            <a:r>
              <a:rPr lang="es-ES_tradnl" dirty="0" err="1"/>
              <a:t>impress</a:t>
            </a:r>
            <a:r>
              <a:rPr lang="es-ES_tradnl" dirty="0"/>
              <a:t> </a:t>
            </a:r>
            <a:r>
              <a:rPr lang="es-ES_tradnl" dirty="0" err="1"/>
              <a:t>upon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endParaRPr lang="es-ES_tradnl" dirty="0"/>
          </a:p>
          <a:p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serious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. </a:t>
            </a:r>
            <a:r>
              <a:rPr lang="es-ES_tradnl" dirty="0" err="1"/>
              <a:t>Choosing</a:t>
            </a:r>
            <a:r>
              <a:rPr lang="es-ES_tradnl" dirty="0"/>
              <a:t> </a:t>
            </a:r>
            <a:r>
              <a:rPr lang="es-ES_tradnl" dirty="0" err="1"/>
              <a:t>good</a:t>
            </a:r>
            <a:r>
              <a:rPr lang="es-ES_tradnl" dirty="0"/>
              <a:t> </a:t>
            </a:r>
            <a:r>
              <a:rPr lang="es-ES_tradnl" dirty="0" err="1"/>
              <a:t>names</a:t>
            </a:r>
            <a:r>
              <a:rPr lang="es-ES_tradnl" dirty="0"/>
              <a:t> </a:t>
            </a:r>
            <a:r>
              <a:rPr lang="es-ES_tradnl" dirty="0" err="1"/>
              <a:t>takes</a:t>
            </a:r>
            <a:r>
              <a:rPr lang="es-ES_tradnl" dirty="0"/>
              <a:t> time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saves</a:t>
            </a:r>
            <a:r>
              <a:rPr lang="es-ES_tradnl" dirty="0"/>
              <a:t> more </a:t>
            </a:r>
            <a:r>
              <a:rPr lang="es-ES_tradnl" dirty="0" err="1"/>
              <a:t>than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takes</a:t>
            </a:r>
            <a:r>
              <a:rPr lang="es-ES_tradnl" dirty="0"/>
              <a:t>.</a:t>
            </a:r>
          </a:p>
          <a:p>
            <a:r>
              <a:rPr lang="es-ES_tradnl" dirty="0"/>
              <a:t>So </a:t>
            </a:r>
            <a:r>
              <a:rPr lang="es-ES_tradnl" dirty="0" err="1"/>
              <a:t>take</a:t>
            </a:r>
            <a:r>
              <a:rPr lang="es-ES_tradnl" dirty="0"/>
              <a:t> </a:t>
            </a:r>
            <a:r>
              <a:rPr lang="es-ES_tradnl" dirty="0" err="1"/>
              <a:t>care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names</a:t>
            </a:r>
            <a:r>
              <a:rPr lang="es-ES_tradnl" dirty="0"/>
              <a:t> and </a:t>
            </a:r>
            <a:r>
              <a:rPr lang="es-ES_tradnl" dirty="0" err="1"/>
              <a:t>change</a:t>
            </a:r>
            <a:r>
              <a:rPr lang="es-ES_tradnl" dirty="0"/>
              <a:t> </a:t>
            </a:r>
            <a:r>
              <a:rPr lang="es-ES_tradnl" dirty="0" err="1"/>
              <a:t>them</a:t>
            </a:r>
            <a:r>
              <a:rPr lang="es-ES_tradnl" dirty="0"/>
              <a:t> </a:t>
            </a:r>
            <a:r>
              <a:rPr lang="es-ES_tradnl" dirty="0" err="1"/>
              <a:t>when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find</a:t>
            </a:r>
            <a:r>
              <a:rPr lang="es-ES_tradnl" dirty="0"/>
              <a:t> </a:t>
            </a:r>
            <a:r>
              <a:rPr lang="es-ES_tradnl" dirty="0" err="1"/>
              <a:t>better</a:t>
            </a:r>
            <a:r>
              <a:rPr lang="es-ES_tradnl" dirty="0"/>
              <a:t> </a:t>
            </a:r>
            <a:r>
              <a:rPr lang="es-ES_tradnl" dirty="0" err="1"/>
              <a:t>ones</a:t>
            </a:r>
            <a:r>
              <a:rPr lang="es-ES_tradnl" dirty="0"/>
              <a:t>. </a:t>
            </a:r>
            <a:r>
              <a:rPr lang="es-ES_tradnl" dirty="0" err="1"/>
              <a:t>Everyone</a:t>
            </a:r>
            <a:r>
              <a:rPr lang="es-ES_tradnl" dirty="0"/>
              <a:t> </a:t>
            </a:r>
            <a:r>
              <a:rPr lang="es-ES_tradnl" dirty="0" err="1"/>
              <a:t>who</a:t>
            </a:r>
            <a:endParaRPr lang="es-ES_tradnl" dirty="0"/>
          </a:p>
          <a:p>
            <a:r>
              <a:rPr lang="es-ES_tradnl" dirty="0" err="1"/>
              <a:t>reads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r>
              <a:rPr lang="es-ES_tradnl" dirty="0"/>
              <a:t> (</a:t>
            </a:r>
            <a:r>
              <a:rPr lang="es-ES_tradnl" dirty="0" err="1"/>
              <a:t>including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) </a:t>
            </a:r>
            <a:r>
              <a:rPr lang="es-ES_tradnl" dirty="0" err="1"/>
              <a:t>will</a:t>
            </a:r>
            <a:r>
              <a:rPr lang="es-ES_tradnl" dirty="0"/>
              <a:t> be </a:t>
            </a:r>
            <a:r>
              <a:rPr lang="es-ES_tradnl" dirty="0" err="1"/>
              <a:t>happier</a:t>
            </a:r>
            <a:r>
              <a:rPr lang="es-ES_tradnl" dirty="0"/>
              <a:t> </a:t>
            </a: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do.</a:t>
            </a:r>
          </a:p>
          <a:p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r>
              <a:rPr lang="es-ES_tradnl" dirty="0"/>
              <a:t> of a variable, </a:t>
            </a:r>
            <a:r>
              <a:rPr lang="es-ES_tradnl" dirty="0" err="1"/>
              <a:t>function</a:t>
            </a:r>
            <a:r>
              <a:rPr lang="es-ES_tradnl" dirty="0"/>
              <a:t>,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, </a:t>
            </a:r>
            <a:r>
              <a:rPr lang="es-ES_tradnl" dirty="0" err="1"/>
              <a:t>should</a:t>
            </a:r>
            <a:r>
              <a:rPr lang="es-ES_tradnl" dirty="0"/>
              <a:t> </a:t>
            </a:r>
            <a:r>
              <a:rPr lang="es-ES_tradnl" dirty="0" err="1"/>
              <a:t>answer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big</a:t>
            </a:r>
            <a:r>
              <a:rPr lang="es-ES_tradnl" dirty="0"/>
              <a:t> </a:t>
            </a:r>
            <a:r>
              <a:rPr lang="es-ES_tradnl" dirty="0" err="1"/>
              <a:t>questions</a:t>
            </a:r>
            <a:r>
              <a:rPr lang="es-ES_tradnl" dirty="0"/>
              <a:t>. </a:t>
            </a:r>
            <a:r>
              <a:rPr lang="es-ES_tradnl" dirty="0" err="1"/>
              <a:t>It</a:t>
            </a:r>
            <a:endParaRPr lang="es-ES_tradnl" dirty="0"/>
          </a:p>
          <a:p>
            <a:r>
              <a:rPr lang="es-ES_tradnl" dirty="0" err="1"/>
              <a:t>should</a:t>
            </a:r>
            <a:r>
              <a:rPr lang="es-ES_tradnl" dirty="0"/>
              <a:t> </a:t>
            </a:r>
            <a:r>
              <a:rPr lang="es-ES_tradnl" dirty="0" err="1"/>
              <a:t>tell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why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exists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does</a:t>
            </a:r>
            <a:r>
              <a:rPr lang="es-ES_tradnl" dirty="0"/>
              <a:t>, and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used</a:t>
            </a:r>
            <a:r>
              <a:rPr lang="es-ES_tradnl" dirty="0"/>
              <a:t>. </a:t>
            </a:r>
            <a:r>
              <a:rPr lang="es-ES_tradnl" dirty="0" err="1"/>
              <a:t>If</a:t>
            </a:r>
            <a:r>
              <a:rPr lang="es-ES_tradnl" dirty="0"/>
              <a:t> a </a:t>
            </a:r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requires</a:t>
            </a:r>
            <a:r>
              <a:rPr lang="es-ES_tradnl" dirty="0"/>
              <a:t> a </a:t>
            </a:r>
            <a:r>
              <a:rPr lang="es-ES_tradnl" dirty="0" err="1"/>
              <a:t>com</a:t>
            </a:r>
            <a:endParaRPr lang="es-ES_tradnl" dirty="0"/>
          </a:p>
          <a:p>
            <a:r>
              <a:rPr lang="es-ES_tradnl" dirty="0" err="1"/>
              <a:t>ment</a:t>
            </a:r>
            <a:r>
              <a:rPr lang="es-ES_tradnl" dirty="0"/>
              <a:t>,</a:t>
            </a:r>
          </a:p>
          <a:p>
            <a:r>
              <a:rPr lang="es-ES_tradnl" dirty="0" err="1"/>
              <a:t>then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reveal</a:t>
            </a:r>
            <a:r>
              <a:rPr lang="es-ES_tradnl" dirty="0"/>
              <a:t> </a:t>
            </a:r>
            <a:r>
              <a:rPr lang="es-ES_tradnl" dirty="0" err="1"/>
              <a:t>its</a:t>
            </a:r>
            <a:r>
              <a:rPr lang="es-ES_tradnl" dirty="0"/>
              <a:t> </a:t>
            </a:r>
            <a:r>
              <a:rPr lang="es-ES_tradnl" dirty="0" err="1"/>
              <a:t>intent</a:t>
            </a:r>
            <a:r>
              <a:rPr lang="es-ES_tradnl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726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279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87701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3481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0EB34-CC15-CD4E-B455-264999C83696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966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200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470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1354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48284-4E7C-8E41-B021-59A8EEBAD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021796-9CDA-7F4C-8AE6-25C76EA28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77C7F0-6516-3E46-A8D4-DBD2390EB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A7B93C-0A77-A14E-8AF3-248F53A2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12756D-291A-734B-A3CD-87659D05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6863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2B29B-FCD4-1445-A473-B382B517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BA83C7-8831-E048-802A-E2C0029C1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A567E3-B59B-8845-B8CF-CCA4EA2E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E8F946-7933-A44B-B647-C6BC3474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377583-834F-D448-AC67-F2EF6B68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1849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F43CA-24FF-164B-BA6B-EB8F928A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ECC764-AE73-BA47-B33E-1C42E32DB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58C9F4-3ABE-7A47-9D7A-09C0E5A0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345295-8818-8648-8BF3-40FAC8E1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552167-5465-8B48-81AD-323D4259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5252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9B8E6-31D9-854E-9B62-DF42732D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EDA01D-F2C4-1D43-A92A-40B7C2329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947939-F1E9-E043-9DC7-1CFA1FC2A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30115D-D47D-A941-B1A6-85036D64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F24DA7-45E0-D44D-8FB7-2C40AAD0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10D266-1CE6-6C43-BC20-45DE09AF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6274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6FCB0-6CF6-CB44-8A49-C23494CC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A118DF-7A0B-944F-9D8B-0E08D625D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7965B3-BE79-3E4C-8FFA-F14904B7E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6885FEF-13A2-5944-A5D9-DE19B9433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981393-AA87-884E-AE2E-316E0E1A6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5858B2-DFD8-A54D-83B3-E34CF971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1B0F3A-B68E-5245-B934-E56D37CE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FB98FC-B9E4-A045-B41E-82B86D02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3720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90333-FF14-4849-A9F4-C223FE5B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586B1B-BB7B-CF4C-AD74-882BCF5A3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A01F10-890C-8044-A40F-C75AF7A4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7CE534-C69F-5849-98F6-5A6A5A09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5725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E992EC-6134-C744-AC89-47886BC6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1D5C28-A08F-CD42-A8BC-E9709551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4A400C-A969-7E40-B67F-81EADA9A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66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096C5-C31C-0543-9F4F-2437819D5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49EC0-82FA-D849-BA4B-9E0997684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A03011-32C9-1B4F-A5DB-6EA76D37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32BE0E-186F-134F-8D31-CEE520548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24E057-BFAB-0141-A1A8-9750160F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9FADFAC-7BC2-D54B-9D02-5E2E5972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37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8946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7E1A5-2021-834A-ADE8-D6745BBA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DB3DCD1-FECD-114F-8B7A-27109DC76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AAAB22-93B1-FE43-8D60-F42307119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D1C649-8E2F-F84C-833C-530A1361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F459BB-3AA7-AC41-8A42-5848EBC08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3BDBEA-E302-D443-9603-38B399C0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950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DD993-3E51-B048-A147-A9CEF10A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BD93F4-FDEC-814B-AC05-EBB574550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910E54-CCDD-2544-823C-1A432A55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BA3DC1-1B44-1449-AB19-93E4776D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974C1B-CA24-1944-910A-B422F41E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1235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19AE43-1074-4446-9A70-CCFCA5731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010A0D-5C36-BD4D-9CDC-74190BA19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3566A-CDFC-FA47-9BC3-EE771C18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E440B4-71D2-4E41-89C8-B487CA1C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E2BCAC-B8FF-3B42-AB45-058D07C2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447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70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708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521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6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09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445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973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221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D9F9913-42A1-A64E-A84C-EE98A05F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91E2D3-DC08-4246-8BEE-F06540C41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52FE64-E054-4C46-A201-BC16B2F2D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DC69B-A0BA-3F4A-A700-10230EF04673}" type="datetimeFigureOut">
              <a:rPr lang="es-ES_tradnl" smtClean="0"/>
              <a:t>24/09/2021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52A19B-8FCE-1D47-8BDA-6079E5774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19F84A-6B83-EA4E-82B8-A02AE1111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1E70E-4C87-AF4E-ACAF-11335441E88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316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925AC53-70B1-6B48-AD9C-9A0F62878D41}"/>
              </a:ext>
            </a:extLst>
          </p:cNvPr>
          <p:cNvSpPr txBox="1"/>
          <p:nvPr/>
        </p:nvSpPr>
        <p:spPr>
          <a:xfrm>
            <a:off x="8908389" y="6094379"/>
            <a:ext cx="3131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latin typeface="Gill Sans MT" panose="020B0502020104020203" pitchFamily="34" charset="77"/>
              </a:rPr>
              <a:t>STEVEN SOLANO ROJAS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D50B5486-39DD-4A73-9FCE-0A92FAE7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43" y="1176338"/>
            <a:ext cx="7881411" cy="31300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6381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2EF-5E1F-774E-AC79-9122B7AA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60851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Meaningful Names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A934FA3-BD6B-F742-A924-B51BB9D41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567" y="3532230"/>
            <a:ext cx="5455917" cy="17868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F8D0FF-5F9F-3840-8018-DBBF331C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3627709"/>
            <a:ext cx="5455917" cy="15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37F39-0C7E-2240-96B7-6BBA1EB6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19848"/>
            <a:ext cx="11029616" cy="996108"/>
          </a:xfrm>
        </p:spPr>
        <p:txBody>
          <a:bodyPr>
            <a:normAutofit fontScale="90000"/>
          </a:bodyPr>
          <a:lstStyle/>
          <a:p>
            <a:br>
              <a:rPr lang="es-US" dirty="0"/>
            </a:br>
            <a:br>
              <a:rPr lang="es-US" dirty="0"/>
            </a:br>
            <a:br>
              <a:rPr lang="es-US" dirty="0"/>
            </a:br>
            <a:br>
              <a:rPr lang="es-US" dirty="0"/>
            </a:br>
            <a:br>
              <a:rPr lang="es-US" dirty="0"/>
            </a:br>
            <a:br>
              <a:rPr lang="es-ES_tradnl" dirty="0"/>
            </a:br>
            <a:r>
              <a:rPr lang="es-US" dirty="0"/>
              <a:t>Use </a:t>
            </a:r>
            <a:r>
              <a:rPr lang="es-US" dirty="0" err="1"/>
              <a:t>Pronounceable</a:t>
            </a:r>
            <a:r>
              <a:rPr lang="es-US" dirty="0"/>
              <a:t> </a:t>
            </a:r>
            <a:r>
              <a:rPr lang="es-US" dirty="0" err="1"/>
              <a:t>Names</a:t>
            </a:r>
            <a:endParaRPr lang="es-ES_tradn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4DA3089-438A-1E4C-B093-742938298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2" y="3001013"/>
            <a:ext cx="5094120" cy="17219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3F357A4-3C8B-6441-9F5B-3C77E825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690" y="2915427"/>
            <a:ext cx="5274620" cy="17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4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C9A0A-1F66-B44B-AA9A-CDECB6CA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/>
              <a:t>Member</a:t>
            </a:r>
            <a:r>
              <a:rPr lang="es-US" dirty="0"/>
              <a:t> </a:t>
            </a:r>
            <a:r>
              <a:rPr lang="es-US" dirty="0" err="1"/>
              <a:t>Prefixes</a:t>
            </a:r>
            <a:br>
              <a:rPr lang="es-US" dirty="0"/>
            </a:b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ADDC13F-3B63-4447-865E-46AC761A2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0139" y="2334638"/>
            <a:ext cx="6030958" cy="33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81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DDA426-DD9F-FD4E-A578-EBD4AFE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Evitar mapeos mentales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817195-7DDD-F140-8EBE-9EEE61D73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Mantener nombres conocidos en la industria.</a:t>
            </a:r>
          </a:p>
          <a:p>
            <a:r>
              <a:rPr lang="es-ES_tradnl" sz="2400" dirty="0"/>
              <a:t>Mantener nombres consistentes en todos los módulos.</a:t>
            </a:r>
          </a:p>
          <a:p>
            <a:r>
              <a:rPr lang="es-ES_tradnl" sz="2400" dirty="0"/>
              <a:t>Evitar nombres extraños o complicados.</a:t>
            </a:r>
          </a:p>
        </p:txBody>
      </p:sp>
    </p:spTree>
    <p:extLst>
      <p:ext uri="{BB962C8B-B14F-4D97-AF65-F5344CB8AC3E}">
        <p14:creationId xmlns:p14="http://schemas.microsoft.com/office/powerpoint/2010/main" val="2261768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C62FE-7ECF-2F40-8588-91B29489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Names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3F4A1-7D45-2E44-9F4A-82336827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US" sz="2400" dirty="0"/>
              <a:t>Las clases y los objetos deben tener nombres de sustantivos o frases de sustantivos como </a:t>
            </a:r>
            <a:r>
              <a:rPr lang="es-US" sz="2400" dirty="0" err="1"/>
              <a:t>Client</a:t>
            </a:r>
            <a:r>
              <a:rPr lang="es-US" sz="2400" dirty="0"/>
              <a:t>, </a:t>
            </a:r>
            <a:r>
              <a:rPr lang="es-US" sz="2400" dirty="0" err="1"/>
              <a:t>Account</a:t>
            </a:r>
            <a:r>
              <a:rPr lang="es-US" sz="2400" dirty="0"/>
              <a:t> y </a:t>
            </a:r>
            <a:r>
              <a:rPr lang="es-US" sz="2400" dirty="0" err="1"/>
              <a:t>AddressParser</a:t>
            </a:r>
            <a:r>
              <a:rPr lang="es-US" sz="2400" dirty="0"/>
              <a:t>. 
Evite palabras como Manager,  </a:t>
            </a:r>
            <a:r>
              <a:rPr lang="es-US" sz="2400" dirty="0" err="1"/>
              <a:t>Processor</a:t>
            </a:r>
            <a:r>
              <a:rPr lang="es-US" sz="2400" dirty="0"/>
              <a:t>,  Data o </a:t>
            </a:r>
            <a:r>
              <a:rPr lang="es-US" sz="2400" dirty="0" err="1"/>
              <a:t>Info</a:t>
            </a:r>
            <a:r>
              <a:rPr lang="es-US" sz="2400" dirty="0"/>
              <a:t> en el nombre de una clase. 
Un nombre de clase no debe ser un verbo.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4767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32D2D-DD44-6B4D-BA05-C38A0990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/>
              <a:t>Method</a:t>
            </a:r>
            <a:r>
              <a:rPr lang="es-US" dirty="0"/>
              <a:t> </a:t>
            </a:r>
            <a:r>
              <a:rPr lang="es-US" dirty="0" err="1"/>
              <a:t>Names</a:t>
            </a:r>
            <a:br>
              <a:rPr lang="es-US" dirty="0"/>
            </a:b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A26E72-6D24-0049-91F2-E364293D2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Deben ser verbos como guardar, </a:t>
            </a:r>
            <a:r>
              <a:rPr lang="es-ES_tradnl" sz="2400" dirty="0" err="1"/>
              <a:t>eliminarPagina</a:t>
            </a:r>
            <a:r>
              <a:rPr lang="es-ES_tradnl" sz="2400" dirty="0"/>
              <a:t> o </a:t>
            </a:r>
            <a:r>
              <a:rPr lang="es-ES_tradnl" sz="2400" dirty="0" err="1"/>
              <a:t>realizarPago</a:t>
            </a:r>
            <a:r>
              <a:rPr lang="es-ES_tradnl" sz="2400" dirty="0"/>
              <a:t>.</a:t>
            </a:r>
          </a:p>
          <a:p>
            <a:r>
              <a:rPr lang="es-ES_tradnl" sz="2400" dirty="0"/>
              <a:t>No se haga el gracioso (</a:t>
            </a:r>
            <a:r>
              <a:rPr lang="es-ES_tradnl" sz="2400" dirty="0" err="1"/>
              <a:t>memoryBomb</a:t>
            </a:r>
            <a:r>
              <a:rPr lang="es-ES_tradnl" sz="2400" dirty="0"/>
              <a:t>, </a:t>
            </a:r>
            <a:r>
              <a:rPr lang="es-ES_tradnl" sz="2400" dirty="0" err="1"/>
              <a:t>soloDiosSabeQueHaceEsto</a:t>
            </a:r>
            <a:r>
              <a:rPr lang="es-ES_tradnl" sz="2400" dirty="0"/>
              <a:t>).</a:t>
            </a:r>
          </a:p>
          <a:p>
            <a:r>
              <a:rPr lang="es-ES_tradnl" sz="2400" dirty="0"/>
              <a:t>Intente ser persistente con los nombres (agregar,  insertar?).</a:t>
            </a:r>
          </a:p>
          <a:p>
            <a:r>
              <a:rPr lang="es-ES_tradnl" sz="2400" dirty="0"/>
              <a:t>Evite usar la misma palabra para dos cosas diferentes.</a:t>
            </a:r>
          </a:p>
        </p:txBody>
      </p:sp>
    </p:spTree>
    <p:extLst>
      <p:ext uri="{BB962C8B-B14F-4D97-AF65-F5344CB8AC3E}">
        <p14:creationId xmlns:p14="http://schemas.microsoft.com/office/powerpoint/2010/main" val="25421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64E7E-6E87-A84F-A2D5-93CE3F89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Use </a:t>
            </a:r>
            <a:r>
              <a:rPr lang="es-US" dirty="0" err="1"/>
              <a:t>Solution</a:t>
            </a:r>
            <a:r>
              <a:rPr lang="es-US" dirty="0"/>
              <a:t> </a:t>
            </a:r>
            <a:r>
              <a:rPr lang="es-US" dirty="0" err="1"/>
              <a:t>Domain</a:t>
            </a:r>
            <a:r>
              <a:rPr lang="es-US" dirty="0"/>
              <a:t> </a:t>
            </a:r>
            <a:r>
              <a:rPr lang="es-US" dirty="0" err="1"/>
              <a:t>Names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6376F-DD6E-8142-AD2D-20FA9BC3E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El código lo leen los programadores (se puede usar nombres de algoritmos, fórmulas, patrones)</a:t>
            </a:r>
          </a:p>
          <a:p>
            <a:r>
              <a:rPr lang="es-ES_tradnl" sz="2400" dirty="0"/>
              <a:t>Use términos del negocio (El negocio sabe de que trata).</a:t>
            </a:r>
          </a:p>
          <a:p>
            <a:r>
              <a:rPr lang="es-ES_tradnl" sz="2400" dirty="0"/>
              <a:t>Elegir buenos nombres no es fácil y se debe tratar de que todos lo entiendan.</a:t>
            </a:r>
          </a:p>
        </p:txBody>
      </p:sp>
    </p:spTree>
    <p:extLst>
      <p:ext uri="{BB962C8B-B14F-4D97-AF65-F5344CB8AC3E}">
        <p14:creationId xmlns:p14="http://schemas.microsoft.com/office/powerpoint/2010/main" val="91460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910B2-BD72-1B40-91DA-008C70A1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E79489D-DF80-CA4A-8B5E-25071CFC2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251" y="627722"/>
            <a:ext cx="5413191" cy="62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1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F6625-50F6-D946-B9BF-70954DB6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341C95C-4BFE-F04D-B23A-90B239D3F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950" y="1442027"/>
            <a:ext cx="7420100" cy="39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6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319C4-3B1D-6349-A196-B4E02A35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08EDA9-14D7-424B-A026-9F4C6F52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8DBF3A-1DF6-CD47-B3E3-BCD9AC8B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02" y="1478215"/>
            <a:ext cx="7955396" cy="39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EAE83-78DF-B54F-BFB8-B9C66C36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75CD61-A6A5-A249-8289-74061CCD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400" dirty="0" err="1"/>
              <a:t>Clean</a:t>
            </a:r>
            <a:r>
              <a:rPr lang="es-ES_tradnl" sz="2400" dirty="0"/>
              <a:t> </a:t>
            </a:r>
            <a:r>
              <a:rPr lang="es-ES_tradnl" sz="2400" dirty="0" err="1"/>
              <a:t>Code</a:t>
            </a:r>
            <a:endParaRPr lang="es-ES_tradnl" sz="2400" dirty="0"/>
          </a:p>
          <a:p>
            <a:r>
              <a:rPr lang="es-ES_tradnl" sz="2400" dirty="0"/>
              <a:t>Nombres significativos</a:t>
            </a:r>
          </a:p>
          <a:p>
            <a:r>
              <a:rPr lang="es-ES_tradnl" sz="2400" dirty="0"/>
              <a:t>Funciones</a:t>
            </a:r>
          </a:p>
          <a:p>
            <a:r>
              <a:rPr lang="es-ES_tradnl" sz="2400" dirty="0"/>
              <a:t>Comentarios</a:t>
            </a:r>
          </a:p>
          <a:p>
            <a:r>
              <a:rPr lang="es-ES_tradnl" sz="2400" dirty="0"/>
              <a:t>S.O.L.I.D</a:t>
            </a:r>
          </a:p>
          <a:p>
            <a:r>
              <a:rPr lang="es-ES_tradnl" sz="2400" dirty="0"/>
              <a:t>Ejemplo de arquitectura S.O.L.I.D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7320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8E3A6-F4BB-3644-BC5C-A0AFADC3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Small!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C1CE9F-C147-FD47-A5BB-77C92F4C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Primera regla es que las funciones deben de ser pequeñas.</a:t>
            </a:r>
          </a:p>
          <a:p>
            <a:r>
              <a:rPr lang="es-ES_tradnl" sz="2400" dirty="0"/>
              <a:t>La segunda regla es que deben ser más pequeñas.</a:t>
            </a:r>
          </a:p>
          <a:p>
            <a:r>
              <a:rPr lang="es-ES_tradnl" sz="2400" dirty="0"/>
              <a:t>¿Cuantas líneas?</a:t>
            </a:r>
          </a:p>
          <a:p>
            <a:r>
              <a:rPr lang="es-ES_tradnl" sz="2400" dirty="0"/>
              <a:t>¿ Cuantos </a:t>
            </a:r>
            <a:r>
              <a:rPr lang="es-ES_tradnl" sz="2400" dirty="0" err="1"/>
              <a:t>if</a:t>
            </a:r>
            <a:r>
              <a:rPr lang="es-ES_tradnl" sz="2400" dirty="0"/>
              <a:t>, </a:t>
            </a:r>
            <a:r>
              <a:rPr lang="es-ES_tradnl" sz="2400" dirty="0" err="1"/>
              <a:t>else</a:t>
            </a:r>
            <a:r>
              <a:rPr lang="es-ES_tradnl" sz="2400" dirty="0"/>
              <a:t>, </a:t>
            </a:r>
            <a:r>
              <a:rPr lang="es-ES_tradnl" sz="2400" dirty="0" err="1"/>
              <a:t>while</a:t>
            </a:r>
            <a:r>
              <a:rPr lang="es-ES_tradnl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211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AE308-1803-1342-9AD2-13161F50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537D09-539C-9449-8552-7B81526AA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Usar nombres descriptivos.</a:t>
            </a:r>
          </a:p>
          <a:p>
            <a:r>
              <a:rPr lang="es-ES" sz="2400" dirty="0"/>
              <a:t>¿Nombres largos descriptivos o nombres cortos inentendibles?</a:t>
            </a:r>
            <a:endParaRPr lang="es-ES_tradnl" sz="2400" dirty="0"/>
          </a:p>
          <a:p>
            <a:r>
              <a:rPr lang="es-ES_tradnl" sz="2400" dirty="0"/>
              <a:t>¿Cuantos parámetros deben tener?</a:t>
            </a:r>
          </a:p>
        </p:txBody>
      </p:sp>
    </p:spTree>
    <p:extLst>
      <p:ext uri="{BB962C8B-B14F-4D97-AF65-F5344CB8AC3E}">
        <p14:creationId xmlns:p14="http://schemas.microsoft.com/office/powerpoint/2010/main" val="205075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FD096-3662-784D-B52A-80BFBA8C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F9B47D-563A-FE4F-81BC-B593D6CA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¿Parámetros que cambian?</a:t>
            </a:r>
          </a:p>
          <a:p>
            <a:r>
              <a:rPr lang="es-ES_tradnl" sz="2400" dirty="0"/>
              <a:t>¿Banderas como parámetros?</a:t>
            </a:r>
          </a:p>
          <a:p>
            <a:r>
              <a:rPr lang="es-ES_tradnl" sz="2400" dirty="0"/>
              <a:t>No debe tener </a:t>
            </a:r>
            <a:r>
              <a:rPr lang="es-ES_tradnl" sz="2400" dirty="0" err="1"/>
              <a:t>side</a:t>
            </a:r>
            <a:r>
              <a:rPr lang="es-ES_tradnl" sz="2400" dirty="0"/>
              <a:t> </a:t>
            </a:r>
            <a:r>
              <a:rPr lang="es-ES_tradnl" sz="2400" dirty="0" err="1"/>
              <a:t>effects</a:t>
            </a:r>
            <a:r>
              <a:rPr lang="es-ES_trad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9833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690B-7330-F64E-A640-A8429322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Comentarios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576DC6-3B19-B74D-9F32-4E213CEB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Compensas nuestros fallos.</a:t>
            </a:r>
          </a:p>
          <a:p>
            <a:r>
              <a:rPr lang="es-ES_tradnl" sz="2400" dirty="0"/>
              <a:t>Los comentarios mienten.</a:t>
            </a:r>
          </a:p>
          <a:p>
            <a:r>
              <a:rPr lang="es-ES_tradnl" sz="2400" dirty="0"/>
              <a:t>Comentarios equivocados son peor que no tener comentarios.</a:t>
            </a:r>
          </a:p>
        </p:txBody>
      </p:sp>
    </p:spTree>
    <p:extLst>
      <p:ext uri="{BB962C8B-B14F-4D97-AF65-F5344CB8AC3E}">
        <p14:creationId xmlns:p14="http://schemas.microsoft.com/office/powerpoint/2010/main" val="3967578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20ED5-957E-9945-859B-8123E1E7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Comentarios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A97E29-0F43-354A-A16D-3E8AA6BA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963487"/>
          </a:xfrm>
        </p:spPr>
        <p:txBody>
          <a:bodyPr>
            <a:normAutofit/>
          </a:bodyPr>
          <a:lstStyle/>
          <a:p>
            <a:r>
              <a:rPr lang="es-ES_tradnl" sz="2400" dirty="0"/>
              <a:t>No compensan un mal código.</a:t>
            </a:r>
          </a:p>
          <a:p>
            <a:r>
              <a:rPr lang="es-ES_tradnl" sz="2400" dirty="0"/>
              <a:t>Mejorar código en lugar del comentario.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00BE69-52FB-F142-AB67-16648F03D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567225"/>
            <a:ext cx="5527488" cy="7566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95B003-F958-CC4C-9459-6A7D55E4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362" y="4685182"/>
            <a:ext cx="4559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44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51AB4-2B79-C149-B9E9-F7EC4DA3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Comentarios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368188-0922-284C-BC6C-32A7B769D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678950"/>
          </a:xfrm>
        </p:spPr>
        <p:txBody>
          <a:bodyPr/>
          <a:lstStyle/>
          <a:p>
            <a:r>
              <a:rPr lang="es-ES_tradnl" dirty="0"/>
              <a:t>¿Cuándo comentar?</a:t>
            </a:r>
          </a:p>
          <a:p>
            <a:r>
              <a:rPr lang="es-ES_tradnl" dirty="0"/>
              <a:t>Comentarios por estándares o razones legales.</a:t>
            </a:r>
          </a:p>
          <a:p>
            <a:r>
              <a:rPr lang="es-ES_tradnl" dirty="0"/>
              <a:t>Comentarios informativos.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C85819-23ED-EA48-826B-EFBB7D2D0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65" y="4001294"/>
            <a:ext cx="8382000" cy="685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AB7324-092D-F844-B3E3-CE919A68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615" y="4828942"/>
            <a:ext cx="4787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45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ECA00-6ABC-F54F-89FC-EF3DB490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Comentarios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0333C0-E01C-484E-BD62-342B4CE6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536700"/>
          </a:xfrm>
        </p:spPr>
        <p:txBody>
          <a:bodyPr>
            <a:normAutofit/>
          </a:bodyPr>
          <a:lstStyle/>
          <a:p>
            <a:r>
              <a:rPr lang="es-ES_tradnl" sz="2400" dirty="0"/>
              <a:t>Advertencias de consecuencias.</a:t>
            </a:r>
          </a:p>
          <a:p>
            <a:r>
              <a:rPr lang="es-ES_tradnl" sz="2400" dirty="0"/>
              <a:t>TODO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3EF148-C7FB-A545-9FA0-CD18306A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24" y="3594100"/>
            <a:ext cx="4013200" cy="2717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61D290-5790-0245-9886-5A00C4E4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391" y="3911741"/>
            <a:ext cx="63246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40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28CF5-C24A-8149-B59C-650564BB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Comentarios redundantes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815D2C-96B2-3E47-93B7-AA9B6752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375504"/>
          </a:xfrm>
        </p:spPr>
        <p:txBody>
          <a:bodyPr/>
          <a:lstStyle/>
          <a:p>
            <a:r>
              <a:rPr lang="es-ES_tradnl" dirty="0"/>
              <a:t>Los comentarios no son código.</a:t>
            </a:r>
          </a:p>
          <a:p>
            <a:r>
              <a:rPr lang="es-ES_tradnl" dirty="0"/>
              <a:t>Es menos preciso.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5B636A-0F51-E84F-804F-0848D2DF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95" y="3789463"/>
            <a:ext cx="6477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74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AD8EF-891E-6643-AEA3-7014346E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Comentarios de bitácoras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94F3FF-66B2-A242-8886-CFD1DAEB6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624416-666C-F04B-9302-BA258CFB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2080558"/>
            <a:ext cx="6654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53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69B18-1DDF-F747-B0E1-51CCE4F0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Comentarios ruidosos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BC5F3E5-CFDD-3248-94B8-81878F28A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185" y="2504935"/>
            <a:ext cx="2781300" cy="1092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E3BF81-063E-BD47-AFF0-F3BD0DE0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685" y="2790685"/>
            <a:ext cx="2908300" cy="520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D6CBCA-E060-CC46-8FB7-BFEC1DE2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85" y="3986306"/>
            <a:ext cx="2971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6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E60FF-5DC7-5B45-B74E-5C333BEE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Clean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endParaRPr lang="es-ES_tradnl" dirty="0"/>
          </a:p>
        </p:txBody>
      </p:sp>
      <p:pic>
        <p:nvPicPr>
          <p:cNvPr id="1026" name="Picture 2" descr="WTFs/m.">
            <a:extLst>
              <a:ext uri="{FF2B5EF4-FFF2-40B4-BE49-F238E27FC236}">
                <a16:creationId xmlns:a16="http://schemas.microsoft.com/office/drawing/2014/main" id="{CB43CEF1-F05F-8943-B041-B392FA2544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980" y="1918714"/>
            <a:ext cx="5100637" cy="480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606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4EE5F-6214-9E4F-B77E-95F755E3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Código comentado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6AE1B-73A6-C444-A6E1-37DF6B9EF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2D4FB7-075C-C747-B6BD-ABD3FBA6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12" y="2400300"/>
            <a:ext cx="6629400" cy="1028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329B62F-74CB-C941-B762-FCF7B321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126" y="4001294"/>
            <a:ext cx="56261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82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E4AD4-6FBC-F347-96A1-4F21249D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Comentarios con demasiada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5C59F-21DE-E84B-BAF6-01F9BE8F5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C1C348-2DE8-5D4E-85C1-EB8DCA24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2636044"/>
            <a:ext cx="6438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43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F7A2AC1-3070-E14D-A761-0AA15E05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6316F0-8052-8344-8E81-DC1CEE01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026" name="Picture 2" descr="SOLID design principles explained | by BGL Tech | BGL Tech | Medium">
            <a:extLst>
              <a:ext uri="{FF2B5EF4-FFF2-40B4-BE49-F238E27FC236}">
                <a16:creationId xmlns:a16="http://schemas.microsoft.com/office/drawing/2014/main" id="{801D3C58-892B-7045-9F0E-2F7A6F27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36" y="0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5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25E06-563D-7640-AA80-9E4BA9DE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Single </a:t>
            </a:r>
            <a:r>
              <a:rPr lang="es-ES_tradnl" dirty="0" err="1"/>
              <a:t>responsability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016A26-12F2-4247-8F3D-2A412CCCA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Una clase debe de tener solo una razón de cambiar.</a:t>
            </a:r>
          </a:p>
          <a:p>
            <a:r>
              <a:rPr lang="es-ES_tradnl" sz="2400" dirty="0"/>
              <a:t>Una clase solo tiene una responsabilidad.</a:t>
            </a:r>
          </a:p>
          <a:p>
            <a:r>
              <a:rPr lang="es-ES_tradnl" sz="2400" dirty="0"/>
              <a:t>¿En que nos beneficia?</a:t>
            </a:r>
          </a:p>
          <a:p>
            <a:pPr lvl="1"/>
            <a:r>
              <a:rPr lang="es-ES_tradnl" sz="2400" dirty="0" err="1"/>
              <a:t>Testing</a:t>
            </a:r>
            <a:endParaRPr lang="es-ES_tradnl" sz="2400" dirty="0"/>
          </a:p>
          <a:p>
            <a:pPr lvl="1"/>
            <a:r>
              <a:rPr lang="es-ES_tradnl" sz="2400" dirty="0"/>
              <a:t>Menor acoplamiento</a:t>
            </a:r>
          </a:p>
          <a:p>
            <a:pPr lvl="1"/>
            <a:r>
              <a:rPr lang="es-ES_tradnl" sz="2400" dirty="0"/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11582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0C5CA-5D4C-4646-BF2B-6F3F8FCF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503E5D-41F4-BA42-861D-4FB710C82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1BE2D8-7308-CD4F-868A-5857AF55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7850"/>
            <a:ext cx="77724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41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7DFDD-FDEE-8946-8C47-28C3CCA8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67CC61-CD6B-E54C-8EE8-1F49550D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EA0326-EE77-AD4C-948B-6FFF46EF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2062256"/>
            <a:ext cx="6235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9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0E14E-7DE0-F545-A0C6-F6A34912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Open/</a:t>
            </a:r>
            <a:r>
              <a:rPr lang="es-ES_tradnl" dirty="0" err="1"/>
              <a:t>Closed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D90353-B81D-9844-969F-E50D6955C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Deben ser abierto a extensión, pero cerrado a cambios.</a:t>
            </a:r>
          </a:p>
          <a:p>
            <a:r>
              <a:rPr lang="es-ES_tradnl" sz="2400" dirty="0"/>
              <a:t>Crear entidades similares con un comportamiento especializado.</a:t>
            </a:r>
          </a:p>
          <a:p>
            <a:r>
              <a:rPr lang="es-ES_tradnl" sz="2400" dirty="0"/>
              <a:t>Necesitamos una entidad padre que sirva como base.</a:t>
            </a:r>
          </a:p>
          <a:p>
            <a:r>
              <a:rPr lang="es-ES_tradnl" sz="2400" dirty="0"/>
              <a:t>Reduce el riesgo de dañar lo existente por agregar cosas.</a:t>
            </a:r>
          </a:p>
        </p:txBody>
      </p:sp>
    </p:spTree>
    <p:extLst>
      <p:ext uri="{BB962C8B-B14F-4D97-AF65-F5344CB8AC3E}">
        <p14:creationId xmlns:p14="http://schemas.microsoft.com/office/powerpoint/2010/main" val="3619149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22E06-D644-9349-A89A-7D617BCB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9D26EC-9C36-A148-A62E-11B77623F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731B4E-860D-1748-BD77-BC4280C12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78"/>
          <a:stretch/>
        </p:blipFill>
        <p:spPr>
          <a:xfrm>
            <a:off x="3576988" y="794582"/>
            <a:ext cx="5038024" cy="41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3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4D1B8-2736-694B-B6D4-4B327DDC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6A3A24-EA45-F540-9932-29EDF83E2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FED507-5E2D-E642-83B4-ADF70E180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358" y="0"/>
            <a:ext cx="3163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EBA1-280C-4E4F-BED8-C2639C73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err="1"/>
              <a:t>Liskov</a:t>
            </a:r>
            <a:r>
              <a:rPr lang="es-US" b="1" dirty="0"/>
              <a:t> </a:t>
            </a:r>
            <a:r>
              <a:rPr lang="es-US" b="1" dirty="0" err="1"/>
              <a:t>substitution</a:t>
            </a:r>
            <a:br>
              <a:rPr lang="es-US" b="1" dirty="0"/>
            </a:b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E0189D-0BDE-6844-A66C-95DF3B5B7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61040"/>
            <a:ext cx="7862417" cy="3678303"/>
          </a:xfrm>
        </p:spPr>
        <p:txBody>
          <a:bodyPr>
            <a:normAutofit/>
          </a:bodyPr>
          <a:lstStyle/>
          <a:p>
            <a:r>
              <a:rPr lang="es-ES_tradnl" sz="2400" dirty="0"/>
              <a:t>“Los objetos en un programa deben ser reemplazables con instancias de sus subtipos sin alterar el funcionamiento de ese programa.”</a:t>
            </a:r>
          </a:p>
          <a:p>
            <a:r>
              <a:rPr lang="es-ES_tradnl" sz="2400" dirty="0"/>
              <a:t>Las subclases deben de poder completar las mismas tareas que su padre.</a:t>
            </a:r>
          </a:p>
        </p:txBody>
      </p:sp>
    </p:spTree>
    <p:extLst>
      <p:ext uri="{BB962C8B-B14F-4D97-AF65-F5344CB8AC3E}">
        <p14:creationId xmlns:p14="http://schemas.microsoft.com/office/powerpoint/2010/main" val="234195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21485-9E02-864E-ABA3-BD547D78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Clean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B9650E-8470-9A4D-B9E7-3FB3FD285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74313" cy="3835873"/>
          </a:xfrm>
        </p:spPr>
        <p:txBody>
          <a:bodyPr>
            <a:normAutofit/>
          </a:bodyPr>
          <a:lstStyle/>
          <a:p>
            <a:r>
              <a:rPr lang="es-US" sz="2400" dirty="0"/>
              <a:t>¿Alguna vez se ha atrasado por un mal código?
¿Alguna vez ha escrito un mal código?
¿Estaba tratando de ir rápido? ¿Tenía prisa?</a:t>
            </a:r>
            <a:endParaRPr lang="es-ES_tradnl" sz="2400" dirty="0"/>
          </a:p>
        </p:txBody>
      </p:sp>
      <p:pic>
        <p:nvPicPr>
          <p:cNvPr id="1026" name="Picture 2" descr="Robert C. Martin (Uncle Bob) - IT-KONEKT">
            <a:extLst>
              <a:ext uri="{FF2B5EF4-FFF2-40B4-BE49-F238E27FC236}">
                <a16:creationId xmlns:a16="http://schemas.microsoft.com/office/drawing/2014/main" id="{9CBACD75-7011-3E49-B12B-0D346736B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166" y="1889110"/>
            <a:ext cx="4007796" cy="400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49ABE38-E234-7042-A2F4-B26B52EA94BB}"/>
              </a:ext>
            </a:extLst>
          </p:cNvPr>
          <p:cNvSpPr txBox="1"/>
          <p:nvPr/>
        </p:nvSpPr>
        <p:spPr>
          <a:xfrm>
            <a:off x="6575898" y="6070060"/>
            <a:ext cx="4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540876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37A67-C70D-4948-B491-41A379BB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B6F7BF-E9F1-B644-A8B8-6B43CBE5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60BDA0-076E-B947-B482-EC7F45EDA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59" y="0"/>
            <a:ext cx="5213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14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B1D5B-BD33-E544-B11C-482E375E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F29D3-52E0-D142-8F32-4AA426906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A02302-A5AC-D64F-B8E2-854ACCC0A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90" y="0"/>
            <a:ext cx="4269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73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C9B3C-E7CA-DE46-B7E0-1C204756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/>
              <a:t> Interface </a:t>
            </a:r>
            <a:r>
              <a:rPr lang="es-US" b="1" dirty="0" err="1"/>
              <a:t>segregation</a:t>
            </a:r>
            <a:br>
              <a:rPr lang="es-US" b="1" dirty="0"/>
            </a:b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34117C-FD45-F145-A01E-2DE76C96C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Múltiples interfaces especificas es mejor que una interface general</a:t>
            </a:r>
          </a:p>
          <a:p>
            <a:r>
              <a:rPr lang="es-ES_tradnl" sz="2400" dirty="0"/>
              <a:t>Las clases no deben incluir funciones que no usan</a:t>
            </a:r>
          </a:p>
          <a:p>
            <a:r>
              <a:rPr lang="es-ES_tradnl" sz="2400" dirty="0"/>
              <a:t>Se pretende clases simples, reducir bugs, facilitar las búsqueda de errores.</a:t>
            </a:r>
          </a:p>
        </p:txBody>
      </p:sp>
    </p:spTree>
    <p:extLst>
      <p:ext uri="{BB962C8B-B14F-4D97-AF65-F5344CB8AC3E}">
        <p14:creationId xmlns:p14="http://schemas.microsoft.com/office/powerpoint/2010/main" val="3803996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5E588-8639-F84A-BF19-29693DCC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393A43-3341-9744-B006-EF1DDFFB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DFC139-6585-044C-98E9-22BF0D364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94" y="0"/>
            <a:ext cx="3912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6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D487F-C92F-224B-BF46-2E431EE1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6475DF-EFE6-7B44-BA8B-EDC932C56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A17B43-172D-7F43-ADE5-FEE36976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41" y="0"/>
            <a:ext cx="3801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95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DE31B-69A2-3942-BE3D-85A1C3F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err="1"/>
              <a:t>Dependency</a:t>
            </a:r>
            <a:r>
              <a:rPr lang="es-US" b="1" dirty="0"/>
              <a:t> </a:t>
            </a:r>
            <a:r>
              <a:rPr lang="es-US" b="1" dirty="0" err="1"/>
              <a:t>inversion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03A0FF-4F76-6042-988F-7BE6AF15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Depender de abstracciones, no de concreciones.</a:t>
            </a:r>
          </a:p>
          <a:p>
            <a:r>
              <a:rPr lang="es-ES_tradnl" sz="2400" dirty="0"/>
              <a:t>Módulos deben de depender de interfaces.</a:t>
            </a:r>
          </a:p>
          <a:p>
            <a:r>
              <a:rPr lang="es-ES_tradnl" sz="2400" dirty="0"/>
              <a:t>Los detalles están escondidos en nuestras implementaciones, el cliente no tiene que saberlo.</a:t>
            </a:r>
          </a:p>
        </p:txBody>
      </p:sp>
    </p:spTree>
    <p:extLst>
      <p:ext uri="{BB962C8B-B14F-4D97-AF65-F5344CB8AC3E}">
        <p14:creationId xmlns:p14="http://schemas.microsoft.com/office/powerpoint/2010/main" val="1025206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FA56C-A62A-F440-994C-D4445F13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F62F2E-DA2A-1E45-86E3-BC5256240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CA9EE2-A07B-C243-868C-C71AD6A0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18" y="0"/>
            <a:ext cx="4452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65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C8112-500D-824F-9544-9257DA9F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E89B82-20A9-7A4B-B9B6-493D98B9E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6F937B-A1C8-814C-8A16-28B79286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66700"/>
            <a:ext cx="5791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64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926185-F1D5-447F-A555-2BC6837A6DEB}"/>
              </a:ext>
            </a:extLst>
          </p:cNvPr>
          <p:cNvSpPr/>
          <p:nvPr/>
        </p:nvSpPr>
        <p:spPr>
          <a:xfrm>
            <a:off x="1344243" y="1914857"/>
            <a:ext cx="6047652" cy="46728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0A398A-A13E-C149-B741-3CE25962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Arquitectura para Web </a:t>
            </a:r>
            <a:r>
              <a:rPr lang="es-ES_tradnl" dirty="0" err="1"/>
              <a:t>Service</a:t>
            </a:r>
            <a:endParaRPr lang="es-ES_tradnl" dirty="0"/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0F8607A1-B9C2-B94F-8449-B5941901A1F5}"/>
              </a:ext>
            </a:extLst>
          </p:cNvPr>
          <p:cNvSpPr/>
          <p:nvPr/>
        </p:nvSpPr>
        <p:spPr>
          <a:xfrm>
            <a:off x="1642734" y="3817049"/>
            <a:ext cx="1896259" cy="7741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Service</a:t>
            </a:r>
            <a:r>
              <a:rPr lang="es-ES_tradnl" dirty="0"/>
              <a:t> Interface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C4E9B73A-FEA7-A949-9A8D-41D42D236BA6}"/>
              </a:ext>
            </a:extLst>
          </p:cNvPr>
          <p:cNvSpPr/>
          <p:nvPr/>
        </p:nvSpPr>
        <p:spPr>
          <a:xfrm>
            <a:off x="4977603" y="2131451"/>
            <a:ext cx="1896259" cy="7741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Business </a:t>
            </a:r>
            <a:r>
              <a:rPr lang="es-ES_tradnl" dirty="0" err="1"/>
              <a:t>Workflow</a:t>
            </a:r>
            <a:endParaRPr lang="es-ES_tradnl" dirty="0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22E079F9-21E2-9343-88ED-7F7DE6F152BD}"/>
              </a:ext>
            </a:extLst>
          </p:cNvPr>
          <p:cNvSpPr/>
          <p:nvPr/>
        </p:nvSpPr>
        <p:spPr>
          <a:xfrm>
            <a:off x="4977603" y="3236444"/>
            <a:ext cx="1896259" cy="7741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Business </a:t>
            </a:r>
            <a:r>
              <a:rPr lang="es-ES_tradnl" dirty="0" err="1"/>
              <a:t>Components</a:t>
            </a:r>
            <a:endParaRPr lang="es-ES_tradnl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70619DA2-282D-EE43-AB7D-0D0C8B25F28A}"/>
              </a:ext>
            </a:extLst>
          </p:cNvPr>
          <p:cNvSpPr/>
          <p:nvPr/>
        </p:nvSpPr>
        <p:spPr>
          <a:xfrm>
            <a:off x="4977602" y="4290684"/>
            <a:ext cx="1896259" cy="7741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Data Access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1E48E6F-2E49-E943-8F39-FB167C7F5D6B}"/>
              </a:ext>
            </a:extLst>
          </p:cNvPr>
          <p:cNvSpPr/>
          <p:nvPr/>
        </p:nvSpPr>
        <p:spPr>
          <a:xfrm>
            <a:off x="4977601" y="5451894"/>
            <a:ext cx="1896259" cy="7741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Service</a:t>
            </a:r>
            <a:r>
              <a:rPr lang="es-ES_tradnl" dirty="0"/>
              <a:t> Gateway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410E74B-666D-0746-AD55-1B342434021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538993" y="2518521"/>
            <a:ext cx="1438610" cy="16855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54B3CE6-ED46-184E-A003-5D5EBFB1897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3538993" y="3623514"/>
            <a:ext cx="1438610" cy="5806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5926D3CA-373B-1944-83DF-B72680132027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3538993" y="4204119"/>
            <a:ext cx="1438609" cy="4736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D7FD0BF-E8A8-1945-8A75-742C5CDD8CD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538993" y="4204119"/>
            <a:ext cx="1438608" cy="16348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E532FB9B-C3C9-C341-9080-E81B0C298016}"/>
              </a:ext>
            </a:extLst>
          </p:cNvPr>
          <p:cNvSpPr/>
          <p:nvPr/>
        </p:nvSpPr>
        <p:spPr>
          <a:xfrm>
            <a:off x="9014783" y="3864236"/>
            <a:ext cx="1896259" cy="774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Entities</a:t>
            </a:r>
            <a:endParaRPr lang="es-ES_trad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C9BBBE-9DAD-48FC-80B4-387BE599EBB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7391895" y="4251306"/>
            <a:ext cx="16228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33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8E347-967C-FD4D-AC06-C7727FA5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Service</a:t>
            </a:r>
            <a:r>
              <a:rPr lang="es-ES_tradnl" dirty="0"/>
              <a:t> Interface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4C3B3-5743-974E-BC0C-882DD116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Es el punto de entrada del cliente.</a:t>
            </a:r>
          </a:p>
          <a:p>
            <a:r>
              <a:rPr lang="es-ES_tradnl" sz="2400" dirty="0"/>
              <a:t>Es lo único que tiene acceso el cliente.</a:t>
            </a:r>
          </a:p>
          <a:p>
            <a:r>
              <a:rPr lang="es-ES_tradnl" sz="2400" dirty="0"/>
              <a:t>Aquí realizamos la inyección de dependencias.</a:t>
            </a:r>
          </a:p>
        </p:txBody>
      </p:sp>
    </p:spTree>
    <p:extLst>
      <p:ext uri="{BB962C8B-B14F-4D97-AF65-F5344CB8AC3E}">
        <p14:creationId xmlns:p14="http://schemas.microsoft.com/office/powerpoint/2010/main" val="362227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317D2-4ECC-5841-AEC7-2F6DFAEE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/>
              <a:t>The</a:t>
            </a:r>
            <a:r>
              <a:rPr lang="es-US" dirty="0"/>
              <a:t> Total </a:t>
            </a:r>
            <a:r>
              <a:rPr lang="es-US" dirty="0" err="1"/>
              <a:t>Cost</a:t>
            </a:r>
            <a:r>
              <a:rPr lang="es-US" dirty="0"/>
              <a:t> of </a:t>
            </a:r>
            <a:r>
              <a:rPr lang="es-US" dirty="0" err="1"/>
              <a:t>Owning</a:t>
            </a:r>
            <a:r>
              <a:rPr lang="es-US" dirty="0"/>
              <a:t> a </a:t>
            </a:r>
            <a:r>
              <a:rPr lang="es-US" dirty="0" err="1"/>
              <a:t>Mess</a:t>
            </a:r>
            <a:endParaRPr lang="es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02F78A-A6CF-E145-B4CC-05055F7F1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El tener un código difícil de entender disminuye la productividad.</a:t>
            </a:r>
          </a:p>
          <a:p>
            <a:r>
              <a:rPr lang="es-ES_tradnl" sz="2400" dirty="0"/>
              <a:t>Los cambios son difíciles.</a:t>
            </a:r>
          </a:p>
          <a:p>
            <a:r>
              <a:rPr lang="es-ES_tradnl" sz="2400" dirty="0"/>
              <a:t>Se requieren expertos que entienden el desorden.</a:t>
            </a:r>
          </a:p>
        </p:txBody>
      </p:sp>
    </p:spTree>
    <p:extLst>
      <p:ext uri="{BB962C8B-B14F-4D97-AF65-F5344CB8AC3E}">
        <p14:creationId xmlns:p14="http://schemas.microsoft.com/office/powerpoint/2010/main" val="3838176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9ED95-4107-A542-8290-824B9728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Business </a:t>
            </a:r>
            <a:r>
              <a:rPr lang="es-ES_tradnl" dirty="0" err="1"/>
              <a:t>Workflow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DFD066-992E-1F41-A0E1-AE540092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400" dirty="0"/>
              <a:t>Controla el flujo de la aplicación (está alineado al proceso de negocio).</a:t>
            </a:r>
          </a:p>
          <a:p>
            <a:r>
              <a:rPr lang="es-ES_tradnl" sz="2400" dirty="0"/>
              <a:t>Llama a diferentes módulos sin saber sus detalles.</a:t>
            </a:r>
          </a:p>
          <a:p>
            <a:r>
              <a:rPr lang="es-ES_tradnl" sz="2400" dirty="0"/>
              <a:t>No realiza ninguna lógica compleja.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78600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CD564-E666-2F44-8535-0AFE754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Business </a:t>
            </a:r>
            <a:r>
              <a:rPr lang="es-ES_tradnl" dirty="0" err="1"/>
              <a:t>Components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68BED3-BAB5-C14C-BB78-4759DA81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Contiene la reglas de negocio.</a:t>
            </a:r>
          </a:p>
          <a:p>
            <a:r>
              <a:rPr lang="es-ES_tradnl" sz="2400" dirty="0"/>
              <a:t>Realiza verificaciones (</a:t>
            </a:r>
            <a:r>
              <a:rPr lang="es-ES_tradnl" sz="2400" dirty="0" err="1"/>
              <a:t>esUsuarioValido</a:t>
            </a:r>
            <a:r>
              <a:rPr lang="es-ES_tradnl" sz="2400" dirty="0"/>
              <a:t>, </a:t>
            </a:r>
            <a:r>
              <a:rPr lang="es-ES_tradnl" sz="2400" dirty="0" err="1"/>
              <a:t>esCuentaVencida</a:t>
            </a:r>
            <a:r>
              <a:rPr lang="es-ES_tradnl" sz="2400" dirty="0"/>
              <a:t>, </a:t>
            </a:r>
            <a:r>
              <a:rPr lang="es-ES_tradnl" sz="2400" dirty="0" err="1"/>
              <a:t>etc</a:t>
            </a:r>
            <a:r>
              <a:rPr lang="es-ES_tradnl" sz="2400" dirty="0"/>
              <a:t>).</a:t>
            </a:r>
          </a:p>
          <a:p>
            <a:r>
              <a:rPr lang="es-ES_tradnl" sz="2400" dirty="0"/>
              <a:t>Puede tener algoritmos.</a:t>
            </a:r>
          </a:p>
        </p:txBody>
      </p:sp>
    </p:spTree>
    <p:extLst>
      <p:ext uri="{BB962C8B-B14F-4D97-AF65-F5344CB8AC3E}">
        <p14:creationId xmlns:p14="http://schemas.microsoft.com/office/powerpoint/2010/main" val="153256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09C90-E073-D748-954E-EE36F3C5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Business </a:t>
            </a:r>
            <a:r>
              <a:rPr lang="es-ES_tradnl" dirty="0" err="1"/>
              <a:t>Entities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806F36-4321-1D49-9EC0-5AA7BDBC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Contiene los modelos/objetos.</a:t>
            </a:r>
          </a:p>
          <a:p>
            <a:r>
              <a:rPr lang="es-ES_tradnl" sz="2400" dirty="0"/>
              <a:t>Puede ser reutilizado por los módulos.</a:t>
            </a:r>
          </a:p>
        </p:txBody>
      </p:sp>
    </p:spTree>
    <p:extLst>
      <p:ext uri="{BB962C8B-B14F-4D97-AF65-F5344CB8AC3E}">
        <p14:creationId xmlns:p14="http://schemas.microsoft.com/office/powerpoint/2010/main" val="4060679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E2AE0-601F-0A49-ADDE-D0E56D58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Data Access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06FDF6-E68F-F74B-9C5E-D1F031072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Realiza la conexión a bases de datos.</a:t>
            </a:r>
          </a:p>
          <a:p>
            <a:r>
              <a:rPr lang="es-ES_tradnl" sz="2400" dirty="0"/>
              <a:t>Puede tener lógica con el sistema de archivos u otros accesos a datos.</a:t>
            </a:r>
          </a:p>
          <a:p>
            <a:r>
              <a:rPr lang="es-ES_tradnl" sz="2400" dirty="0"/>
              <a:t>Normalmente conoce de </a:t>
            </a:r>
            <a:r>
              <a:rPr lang="es-ES_tradnl" sz="2400" dirty="0" err="1"/>
              <a:t>SPs</a:t>
            </a:r>
            <a:r>
              <a:rPr lang="es-ES_tradnl" sz="2400" dirty="0"/>
              <a:t>, </a:t>
            </a:r>
            <a:r>
              <a:rPr lang="es-ES_tradnl" sz="2400" dirty="0" err="1"/>
              <a:t>queries</a:t>
            </a:r>
            <a:r>
              <a:rPr lang="es-ES_tradnl" sz="2400" dirty="0"/>
              <a:t>, modelo de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945613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334CB-52EC-B445-8F6A-97A59C17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Service</a:t>
            </a:r>
            <a:r>
              <a:rPr lang="es-ES_tradnl" dirty="0"/>
              <a:t> Gateway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7FF3D-C8AC-3D41-AB2B-973B6F532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/>
              <a:t>Nos comunica con otros servicios web.</a:t>
            </a:r>
          </a:p>
          <a:p>
            <a:r>
              <a:rPr lang="es-ES_tradnl" sz="2400" dirty="0"/>
              <a:t>Mapea respuestas a una estructura entendible para nuestra aplicación.</a:t>
            </a:r>
          </a:p>
          <a:p>
            <a:r>
              <a:rPr lang="es-ES_tradnl" sz="2400" dirty="0"/>
              <a:t>Tiene lo necesario para usar la API que necesitamos (</a:t>
            </a:r>
            <a:r>
              <a:rPr lang="es-ES_tradnl" sz="2400" dirty="0" err="1"/>
              <a:t>url</a:t>
            </a:r>
            <a:r>
              <a:rPr lang="es-ES_tradnl" sz="2400" dirty="0"/>
              <a:t>, autenticación, protocolo a usar, </a:t>
            </a:r>
            <a:r>
              <a:rPr lang="es-ES_tradnl" sz="2400" dirty="0" err="1"/>
              <a:t>etc</a:t>
            </a:r>
            <a:r>
              <a:rPr lang="es-ES_tradn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8245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D58A0-B8FD-DA43-BF9F-07DB30AD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/>
              <a:t>What</a:t>
            </a:r>
            <a:r>
              <a:rPr lang="es-US" dirty="0"/>
              <a:t> </a:t>
            </a:r>
            <a:r>
              <a:rPr lang="es-US" dirty="0" err="1"/>
              <a:t>Is</a:t>
            </a:r>
            <a:r>
              <a:rPr lang="es-US" dirty="0"/>
              <a:t> </a:t>
            </a:r>
            <a:r>
              <a:rPr lang="es-US" dirty="0" err="1"/>
              <a:t>Clean</a:t>
            </a:r>
            <a:r>
              <a:rPr lang="es-US" dirty="0"/>
              <a:t> </a:t>
            </a:r>
            <a:r>
              <a:rPr lang="es-US" dirty="0" err="1"/>
              <a:t>Code</a:t>
            </a:r>
            <a:r>
              <a:rPr lang="es-US" dirty="0"/>
              <a:t>?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C50EEA-BD7D-3147-B123-9E0B20EE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375" y="2050470"/>
            <a:ext cx="478195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s-US" i="1" dirty="0"/>
              <a:t>I </a:t>
            </a:r>
            <a:r>
              <a:rPr lang="es-US" i="1" dirty="0" err="1"/>
              <a:t>like</a:t>
            </a:r>
            <a:r>
              <a:rPr lang="es-US" i="1" dirty="0"/>
              <a:t> </a:t>
            </a:r>
            <a:r>
              <a:rPr lang="es-US" i="1" dirty="0" err="1"/>
              <a:t>my</a:t>
            </a:r>
            <a:r>
              <a:rPr lang="es-US" i="1" dirty="0"/>
              <a:t> </a:t>
            </a:r>
            <a:r>
              <a:rPr lang="es-US" i="1" dirty="0" err="1"/>
              <a:t>code</a:t>
            </a:r>
            <a:r>
              <a:rPr lang="es-US" i="1" dirty="0"/>
              <a:t> to be </a:t>
            </a:r>
            <a:r>
              <a:rPr lang="es-US" i="1" dirty="0" err="1"/>
              <a:t>elegant</a:t>
            </a:r>
            <a:r>
              <a:rPr lang="es-US" i="1" dirty="0"/>
              <a:t> and </a:t>
            </a:r>
            <a:r>
              <a:rPr lang="es-US" i="1" dirty="0" err="1"/>
              <a:t>efficient</a:t>
            </a:r>
            <a:r>
              <a:rPr lang="es-US" i="1" dirty="0"/>
              <a:t>. </a:t>
            </a:r>
            <a:r>
              <a:rPr lang="es-US" i="1" dirty="0" err="1"/>
              <a:t>The</a:t>
            </a:r>
            <a:r>
              <a:rPr lang="es-US" i="1" dirty="0"/>
              <a:t> </a:t>
            </a:r>
            <a:r>
              <a:rPr lang="es-US" i="1" dirty="0" err="1"/>
              <a:t>logic</a:t>
            </a:r>
            <a:r>
              <a:rPr lang="es-US" i="1" dirty="0"/>
              <a:t> </a:t>
            </a:r>
            <a:r>
              <a:rPr lang="es-US" i="1" dirty="0" err="1"/>
              <a:t>should</a:t>
            </a:r>
            <a:r>
              <a:rPr lang="es-US" i="1" dirty="0"/>
              <a:t> be </a:t>
            </a:r>
            <a:r>
              <a:rPr lang="es-US" i="1" dirty="0" err="1"/>
              <a:t>straightforward</a:t>
            </a:r>
            <a:r>
              <a:rPr lang="es-US" i="1" dirty="0"/>
              <a:t> to </a:t>
            </a:r>
            <a:r>
              <a:rPr lang="es-US" b="1" i="1" dirty="0" err="1"/>
              <a:t>make</a:t>
            </a:r>
            <a:r>
              <a:rPr lang="es-US" b="1" i="1" dirty="0"/>
              <a:t> </a:t>
            </a:r>
            <a:r>
              <a:rPr lang="es-US" b="1" i="1" dirty="0" err="1"/>
              <a:t>it</a:t>
            </a:r>
            <a:r>
              <a:rPr lang="es-US" b="1" i="1" dirty="0"/>
              <a:t> </a:t>
            </a:r>
            <a:r>
              <a:rPr lang="es-US" b="1" i="1" dirty="0" err="1"/>
              <a:t>hard</a:t>
            </a:r>
            <a:r>
              <a:rPr lang="es-US" b="1" i="1" dirty="0"/>
              <a:t> </a:t>
            </a:r>
            <a:r>
              <a:rPr lang="es-US" b="1" i="1" dirty="0" err="1"/>
              <a:t>for</a:t>
            </a:r>
            <a:r>
              <a:rPr lang="es-US" b="1" i="1" dirty="0"/>
              <a:t> bugs to </a:t>
            </a:r>
            <a:r>
              <a:rPr lang="es-US" b="1" i="1" dirty="0" err="1"/>
              <a:t>hide</a:t>
            </a:r>
            <a:r>
              <a:rPr lang="es-US" i="1" dirty="0"/>
              <a:t>, </a:t>
            </a:r>
            <a:r>
              <a:rPr lang="es-US" i="1" dirty="0" err="1"/>
              <a:t>the</a:t>
            </a:r>
            <a:r>
              <a:rPr lang="es-US" i="1" dirty="0"/>
              <a:t> </a:t>
            </a:r>
            <a:r>
              <a:rPr lang="es-US" i="1" dirty="0" err="1"/>
              <a:t>dependencies</a:t>
            </a:r>
            <a:r>
              <a:rPr lang="es-US" i="1" dirty="0"/>
              <a:t> </a:t>
            </a:r>
            <a:r>
              <a:rPr lang="es-US" i="1" dirty="0" err="1"/>
              <a:t>minimal</a:t>
            </a:r>
            <a:r>
              <a:rPr lang="es-US" i="1" dirty="0"/>
              <a:t> to </a:t>
            </a:r>
            <a:r>
              <a:rPr lang="es-US" i="1" dirty="0" err="1"/>
              <a:t>ease</a:t>
            </a:r>
            <a:r>
              <a:rPr lang="es-US" i="1" dirty="0"/>
              <a:t> </a:t>
            </a:r>
            <a:r>
              <a:rPr lang="es-US" i="1" dirty="0" err="1"/>
              <a:t>maintenance</a:t>
            </a:r>
            <a:r>
              <a:rPr lang="es-US" i="1" dirty="0"/>
              <a:t>, error </a:t>
            </a:r>
            <a:r>
              <a:rPr lang="es-US" i="1" dirty="0" err="1"/>
              <a:t>handling</a:t>
            </a:r>
            <a:r>
              <a:rPr lang="es-US" i="1" dirty="0"/>
              <a:t> complete </a:t>
            </a:r>
            <a:r>
              <a:rPr lang="es-US" i="1" dirty="0" err="1"/>
              <a:t>according</a:t>
            </a:r>
            <a:r>
              <a:rPr lang="es-US" i="1" dirty="0"/>
              <a:t> to </a:t>
            </a:r>
            <a:r>
              <a:rPr lang="es-US" i="1" dirty="0" err="1"/>
              <a:t>an</a:t>
            </a:r>
            <a:r>
              <a:rPr lang="es-US" i="1" dirty="0"/>
              <a:t> </a:t>
            </a:r>
            <a:r>
              <a:rPr lang="es-US" i="1" dirty="0" err="1"/>
              <a:t>articulated</a:t>
            </a:r>
            <a:r>
              <a:rPr lang="es-US" i="1" dirty="0"/>
              <a:t> </a:t>
            </a:r>
            <a:r>
              <a:rPr lang="es-US" i="1" dirty="0" err="1"/>
              <a:t>strategy</a:t>
            </a:r>
            <a:r>
              <a:rPr lang="es-US" i="1" dirty="0"/>
              <a:t>, and performance </a:t>
            </a:r>
            <a:r>
              <a:rPr lang="es-US" i="1" dirty="0" err="1"/>
              <a:t>close</a:t>
            </a:r>
            <a:r>
              <a:rPr lang="es-US" i="1" dirty="0"/>
              <a:t> to </a:t>
            </a:r>
            <a:r>
              <a:rPr lang="es-US" i="1" dirty="0" err="1"/>
              <a:t>optimal</a:t>
            </a:r>
            <a:r>
              <a:rPr lang="es-US" i="1" dirty="0"/>
              <a:t> so as </a:t>
            </a:r>
            <a:r>
              <a:rPr lang="es-US" i="1" dirty="0" err="1"/>
              <a:t>not</a:t>
            </a:r>
            <a:r>
              <a:rPr lang="es-US" i="1" dirty="0"/>
              <a:t> to </a:t>
            </a:r>
            <a:r>
              <a:rPr lang="es-US" i="1" dirty="0" err="1"/>
              <a:t>tempt</a:t>
            </a:r>
            <a:r>
              <a:rPr lang="es-US" i="1" dirty="0"/>
              <a:t> </a:t>
            </a:r>
            <a:r>
              <a:rPr lang="es-US" i="1" dirty="0" err="1"/>
              <a:t>people</a:t>
            </a:r>
            <a:r>
              <a:rPr lang="es-US" i="1" dirty="0"/>
              <a:t> to </a:t>
            </a:r>
            <a:r>
              <a:rPr lang="es-US" i="1" dirty="0" err="1"/>
              <a:t>make</a:t>
            </a:r>
            <a:r>
              <a:rPr lang="es-US" i="1" dirty="0"/>
              <a:t> </a:t>
            </a:r>
            <a:r>
              <a:rPr lang="es-US" i="1" dirty="0" err="1"/>
              <a:t>the</a:t>
            </a:r>
            <a:r>
              <a:rPr lang="es-US" i="1" dirty="0"/>
              <a:t> </a:t>
            </a:r>
            <a:r>
              <a:rPr lang="es-US" i="1" dirty="0" err="1"/>
              <a:t>code</a:t>
            </a:r>
            <a:r>
              <a:rPr lang="es-US" i="1" dirty="0"/>
              <a:t> </a:t>
            </a:r>
            <a:r>
              <a:rPr lang="es-US" i="1" dirty="0" err="1"/>
              <a:t>messy</a:t>
            </a:r>
            <a:r>
              <a:rPr lang="es-US" i="1" dirty="0"/>
              <a:t> </a:t>
            </a:r>
            <a:r>
              <a:rPr lang="es-US" i="1" dirty="0" err="1"/>
              <a:t>with</a:t>
            </a:r>
            <a:r>
              <a:rPr lang="es-US" i="1" dirty="0"/>
              <a:t> </a:t>
            </a:r>
            <a:r>
              <a:rPr lang="es-US" i="1" dirty="0" err="1"/>
              <a:t>unprincipled</a:t>
            </a:r>
            <a:r>
              <a:rPr lang="es-US" i="1" dirty="0"/>
              <a:t> </a:t>
            </a:r>
            <a:r>
              <a:rPr lang="es-US" i="1" dirty="0" err="1"/>
              <a:t>optimizations</a:t>
            </a:r>
            <a:r>
              <a:rPr lang="es-US" i="1" dirty="0"/>
              <a:t>. </a:t>
            </a:r>
            <a:endParaRPr lang="es-ES_tradnl" dirty="0"/>
          </a:p>
        </p:txBody>
      </p:sp>
      <p:pic>
        <p:nvPicPr>
          <p:cNvPr id="2050" name="Picture 2" descr="Bjarne Stroustrup&amp;#39;s Homepage">
            <a:extLst>
              <a:ext uri="{FF2B5EF4-FFF2-40B4-BE49-F238E27FC236}">
                <a16:creationId xmlns:a16="http://schemas.microsoft.com/office/drawing/2014/main" id="{B734F8E2-4E0D-4448-987F-80B01DDA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43" y="2050470"/>
            <a:ext cx="2421377" cy="317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6AE9CDA-CA4B-B648-B3F0-F0C8FC163FF3}"/>
              </a:ext>
            </a:extLst>
          </p:cNvPr>
          <p:cNvSpPr txBox="1"/>
          <p:nvPr/>
        </p:nvSpPr>
        <p:spPr>
          <a:xfrm>
            <a:off x="7762672" y="5622587"/>
            <a:ext cx="3591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/>
              <a:t>Bjarne</a:t>
            </a:r>
            <a:r>
              <a:rPr lang="es-US" dirty="0"/>
              <a:t> </a:t>
            </a:r>
            <a:r>
              <a:rPr lang="es-US" dirty="0" err="1"/>
              <a:t>Stroustrup</a:t>
            </a:r>
            <a:r>
              <a:rPr lang="es-US" dirty="0"/>
              <a:t>, creador de C++ y autor del libro C++ </a:t>
            </a:r>
            <a:r>
              <a:rPr lang="es-US" dirty="0" err="1"/>
              <a:t>Programming</a:t>
            </a:r>
            <a:endParaRPr lang="es-US" dirty="0"/>
          </a:p>
          <a:p>
            <a:r>
              <a:rPr lang="es-US" dirty="0" err="1"/>
              <a:t>Language</a:t>
            </a:r>
            <a:endParaRPr lang="es-US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549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4D77-2367-6D4C-86C9-123036CF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/>
              <a:t>What</a:t>
            </a:r>
            <a:r>
              <a:rPr lang="es-US" dirty="0"/>
              <a:t> </a:t>
            </a:r>
            <a:r>
              <a:rPr lang="es-US" dirty="0" err="1"/>
              <a:t>Is</a:t>
            </a:r>
            <a:r>
              <a:rPr lang="es-US" dirty="0"/>
              <a:t> </a:t>
            </a:r>
            <a:r>
              <a:rPr lang="es-US" dirty="0" err="1"/>
              <a:t>Clean</a:t>
            </a:r>
            <a:r>
              <a:rPr lang="es-US" dirty="0"/>
              <a:t> </a:t>
            </a:r>
            <a:r>
              <a:rPr lang="es-US" dirty="0" err="1"/>
              <a:t>Code</a:t>
            </a:r>
            <a:r>
              <a:rPr lang="es-US" dirty="0"/>
              <a:t>?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9F947-1C75-7446-82C5-B15813B6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949" cy="4497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S" i="1" dirty="0" err="1"/>
              <a:t>You</a:t>
            </a:r>
            <a:r>
              <a:rPr lang="es-US" i="1" dirty="0"/>
              <a:t> </a:t>
            </a:r>
            <a:r>
              <a:rPr lang="es-US" i="1" dirty="0" err="1"/>
              <a:t>know</a:t>
            </a:r>
            <a:r>
              <a:rPr lang="es-US" i="1" dirty="0"/>
              <a:t> </a:t>
            </a:r>
            <a:r>
              <a:rPr lang="es-US" i="1" dirty="0" err="1"/>
              <a:t>you</a:t>
            </a:r>
            <a:r>
              <a:rPr lang="es-US" i="1" dirty="0"/>
              <a:t> are </a:t>
            </a:r>
            <a:r>
              <a:rPr lang="es-US" i="1" dirty="0" err="1"/>
              <a:t>working</a:t>
            </a:r>
            <a:r>
              <a:rPr lang="es-US" i="1" dirty="0"/>
              <a:t> </a:t>
            </a:r>
            <a:r>
              <a:rPr lang="es-US" i="1" dirty="0" err="1"/>
              <a:t>on</a:t>
            </a:r>
            <a:r>
              <a:rPr lang="es-US" i="1" dirty="0"/>
              <a:t> </a:t>
            </a:r>
            <a:r>
              <a:rPr lang="es-US" i="1" dirty="0" err="1"/>
              <a:t>clean</a:t>
            </a:r>
            <a:r>
              <a:rPr lang="es-US" i="1" dirty="0"/>
              <a:t> </a:t>
            </a:r>
            <a:r>
              <a:rPr lang="es-US" i="1" dirty="0" err="1"/>
              <a:t>code</a:t>
            </a:r>
            <a:r>
              <a:rPr lang="es-US" i="1" dirty="0"/>
              <a:t> </a:t>
            </a:r>
            <a:r>
              <a:rPr lang="es-US" i="1" dirty="0" err="1"/>
              <a:t>when</a:t>
            </a:r>
            <a:r>
              <a:rPr lang="es-US" i="1" dirty="0"/>
              <a:t> </a:t>
            </a:r>
            <a:r>
              <a:rPr lang="es-US" i="1" dirty="0" err="1"/>
              <a:t>each</a:t>
            </a:r>
            <a:endParaRPr lang="es-US" i="1" dirty="0"/>
          </a:p>
          <a:p>
            <a:pPr marL="0" indent="0">
              <a:buNone/>
            </a:pPr>
            <a:r>
              <a:rPr lang="es-US" i="1" dirty="0" err="1"/>
              <a:t>routine</a:t>
            </a:r>
            <a:r>
              <a:rPr lang="es-US" i="1" dirty="0"/>
              <a:t> </a:t>
            </a:r>
            <a:r>
              <a:rPr lang="es-US" i="1" dirty="0" err="1"/>
              <a:t>you</a:t>
            </a:r>
            <a:r>
              <a:rPr lang="es-US" i="1" dirty="0"/>
              <a:t> </a:t>
            </a:r>
            <a:r>
              <a:rPr lang="es-US" i="1" dirty="0" err="1"/>
              <a:t>read</a:t>
            </a:r>
            <a:r>
              <a:rPr lang="es-US" i="1" dirty="0"/>
              <a:t> </a:t>
            </a:r>
            <a:r>
              <a:rPr lang="es-US" i="1" dirty="0" err="1"/>
              <a:t>turns</a:t>
            </a:r>
            <a:r>
              <a:rPr lang="es-US" i="1" dirty="0"/>
              <a:t> </a:t>
            </a:r>
            <a:r>
              <a:rPr lang="es-US" i="1" dirty="0" err="1"/>
              <a:t>out</a:t>
            </a:r>
            <a:r>
              <a:rPr lang="es-US" i="1" dirty="0"/>
              <a:t> to be </a:t>
            </a:r>
            <a:r>
              <a:rPr lang="es-US" b="1" i="1" dirty="0" err="1"/>
              <a:t>pretty</a:t>
            </a:r>
            <a:r>
              <a:rPr lang="es-US" b="1" i="1" dirty="0"/>
              <a:t> </a:t>
            </a:r>
            <a:r>
              <a:rPr lang="es-US" b="1" i="1" dirty="0" err="1"/>
              <a:t>much</a:t>
            </a:r>
            <a:r>
              <a:rPr lang="es-US" b="1" i="1" dirty="0"/>
              <a:t> </a:t>
            </a:r>
            <a:r>
              <a:rPr lang="es-US" b="1" i="1" dirty="0" err="1"/>
              <a:t>what</a:t>
            </a:r>
            <a:endParaRPr lang="es-US" b="1" i="1" dirty="0"/>
          </a:p>
          <a:p>
            <a:pPr marL="0" indent="0">
              <a:buNone/>
            </a:pPr>
            <a:r>
              <a:rPr lang="es-US" b="1" i="1" dirty="0" err="1"/>
              <a:t>you</a:t>
            </a:r>
            <a:r>
              <a:rPr lang="es-US" b="1" i="1" dirty="0"/>
              <a:t> </a:t>
            </a:r>
            <a:r>
              <a:rPr lang="es-US" b="1" i="1" dirty="0" err="1"/>
              <a:t>expected</a:t>
            </a:r>
            <a:r>
              <a:rPr lang="es-US" i="1" dirty="0"/>
              <a:t>. </a:t>
            </a:r>
            <a:r>
              <a:rPr lang="es-US" i="1" dirty="0" err="1"/>
              <a:t>You</a:t>
            </a:r>
            <a:r>
              <a:rPr lang="es-US" i="1" dirty="0"/>
              <a:t> can </a:t>
            </a:r>
            <a:r>
              <a:rPr lang="es-US" i="1" dirty="0" err="1"/>
              <a:t>call</a:t>
            </a:r>
            <a:r>
              <a:rPr lang="es-US" i="1" dirty="0"/>
              <a:t> </a:t>
            </a:r>
            <a:r>
              <a:rPr lang="es-US" i="1" dirty="0" err="1"/>
              <a:t>it</a:t>
            </a:r>
            <a:r>
              <a:rPr lang="es-US" i="1" dirty="0"/>
              <a:t> </a:t>
            </a:r>
            <a:r>
              <a:rPr lang="es-US" i="1" dirty="0" err="1"/>
              <a:t>beautiful</a:t>
            </a:r>
            <a:r>
              <a:rPr lang="es-US" i="1" dirty="0"/>
              <a:t> </a:t>
            </a:r>
            <a:r>
              <a:rPr lang="es-US" i="1" dirty="0" err="1"/>
              <a:t>code</a:t>
            </a:r>
            <a:r>
              <a:rPr lang="es-US" i="1" dirty="0"/>
              <a:t> </a:t>
            </a:r>
            <a:r>
              <a:rPr lang="es-US" i="1" dirty="0" err="1"/>
              <a:t>when</a:t>
            </a:r>
            <a:endParaRPr lang="es-US" i="1" dirty="0"/>
          </a:p>
          <a:p>
            <a:pPr marL="0" indent="0">
              <a:buNone/>
            </a:pPr>
            <a:r>
              <a:rPr lang="es-US" i="1" dirty="0" err="1"/>
              <a:t>the</a:t>
            </a:r>
            <a:r>
              <a:rPr lang="es-US" i="1" dirty="0"/>
              <a:t> </a:t>
            </a:r>
            <a:r>
              <a:rPr lang="es-US" i="1" dirty="0" err="1"/>
              <a:t>code</a:t>
            </a:r>
            <a:r>
              <a:rPr lang="es-US" i="1" dirty="0"/>
              <a:t> </a:t>
            </a:r>
            <a:r>
              <a:rPr lang="es-US" i="1" dirty="0" err="1"/>
              <a:t>also</a:t>
            </a:r>
            <a:r>
              <a:rPr lang="es-US" i="1" dirty="0"/>
              <a:t> </a:t>
            </a:r>
            <a:r>
              <a:rPr lang="es-US" i="1" dirty="0" err="1"/>
              <a:t>makes</a:t>
            </a:r>
            <a:r>
              <a:rPr lang="es-US" i="1" dirty="0"/>
              <a:t> </a:t>
            </a:r>
            <a:r>
              <a:rPr lang="es-US" i="1" dirty="0" err="1"/>
              <a:t>it</a:t>
            </a:r>
            <a:r>
              <a:rPr lang="es-US" i="1" dirty="0"/>
              <a:t> look </a:t>
            </a:r>
            <a:r>
              <a:rPr lang="es-US" i="1" dirty="0" err="1"/>
              <a:t>like</a:t>
            </a:r>
            <a:r>
              <a:rPr lang="es-US" i="1" dirty="0"/>
              <a:t> </a:t>
            </a:r>
            <a:r>
              <a:rPr lang="es-US" i="1" dirty="0" err="1"/>
              <a:t>the</a:t>
            </a:r>
            <a:r>
              <a:rPr lang="es-US" i="1" dirty="0"/>
              <a:t> </a:t>
            </a:r>
            <a:r>
              <a:rPr lang="es-US" i="1" dirty="0" err="1"/>
              <a:t>language</a:t>
            </a:r>
            <a:r>
              <a:rPr lang="es-US" i="1" dirty="0"/>
              <a:t> </a:t>
            </a:r>
            <a:r>
              <a:rPr lang="es-US" i="1" dirty="0" err="1"/>
              <a:t>was</a:t>
            </a:r>
            <a:endParaRPr lang="es-US" i="1" dirty="0"/>
          </a:p>
          <a:p>
            <a:pPr marL="0" indent="0">
              <a:buNone/>
            </a:pPr>
            <a:r>
              <a:rPr lang="es-US" i="1" dirty="0" err="1"/>
              <a:t>made</a:t>
            </a:r>
            <a:r>
              <a:rPr lang="es-US" i="1" dirty="0"/>
              <a:t> </a:t>
            </a:r>
            <a:r>
              <a:rPr lang="es-US" i="1" dirty="0" err="1"/>
              <a:t>for</a:t>
            </a:r>
            <a:r>
              <a:rPr lang="es-US" i="1" dirty="0"/>
              <a:t> </a:t>
            </a:r>
            <a:r>
              <a:rPr lang="es-US" i="1" dirty="0" err="1"/>
              <a:t>the</a:t>
            </a:r>
            <a:r>
              <a:rPr lang="es-US" i="1" dirty="0"/>
              <a:t> </a:t>
            </a:r>
            <a:r>
              <a:rPr lang="es-US" i="1" dirty="0" err="1"/>
              <a:t>problem</a:t>
            </a:r>
            <a:r>
              <a:rPr lang="es-US" i="1" dirty="0"/>
              <a:t>.</a:t>
            </a:r>
          </a:p>
          <a:p>
            <a:endParaRPr lang="es-ES_tradnl" dirty="0"/>
          </a:p>
        </p:txBody>
      </p:sp>
      <p:pic>
        <p:nvPicPr>
          <p:cNvPr id="3074" name="Picture 2" descr="Ward Cunningham - Wikipedia, la enciclopedia libre">
            <a:extLst>
              <a:ext uri="{FF2B5EF4-FFF2-40B4-BE49-F238E27FC236}">
                <a16:creationId xmlns:a16="http://schemas.microsoft.com/office/drawing/2014/main" id="{C624D6F8-6E2D-9246-9474-6296878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31" y="1934578"/>
            <a:ext cx="4408251" cy="339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E855095-E44B-A445-9D41-2F2F4390397E}"/>
              </a:ext>
            </a:extLst>
          </p:cNvPr>
          <p:cNvSpPr txBox="1"/>
          <p:nvPr/>
        </p:nvSpPr>
        <p:spPr>
          <a:xfrm>
            <a:off x="7334655" y="5544766"/>
            <a:ext cx="3307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Ward </a:t>
            </a:r>
            <a:r>
              <a:rPr lang="es-ES_tradnl" dirty="0" err="1"/>
              <a:t>Cunningham</a:t>
            </a:r>
            <a:r>
              <a:rPr lang="es-ES_tradnl" dirty="0"/>
              <a:t>, creador de Wiki y coinventor de </a:t>
            </a:r>
            <a:r>
              <a:rPr lang="es-ES_tradnl" dirty="0" err="1"/>
              <a:t>eExtreme</a:t>
            </a:r>
            <a:r>
              <a:rPr lang="es-ES_tradnl" dirty="0"/>
              <a:t> </a:t>
            </a:r>
            <a:r>
              <a:rPr lang="es-ES_tradnl" dirty="0" err="1"/>
              <a:t>programming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026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7AA93-86F5-CF49-BA72-A7791B03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/>
              <a:t>We</a:t>
            </a:r>
            <a:r>
              <a:rPr lang="es-US" dirty="0"/>
              <a:t> Are </a:t>
            </a:r>
            <a:r>
              <a:rPr lang="es-US" dirty="0" err="1"/>
              <a:t>Authors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F9111A-2195-D041-BB25-F49C03727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El código se debe leer como una buena prosa.</a:t>
            </a:r>
          </a:p>
          <a:p>
            <a:r>
              <a:rPr lang="es-ES_tradnl" dirty="0"/>
              <a:t>El autor es el responsable de comunicarse bien con los lectores.</a:t>
            </a:r>
          </a:p>
          <a:p>
            <a:r>
              <a:rPr lang="es-ES_tradnl" dirty="0"/>
              <a:t>Se debe hacer un buen esfuerzo para escribir bien.</a:t>
            </a:r>
          </a:p>
          <a:p>
            <a:r>
              <a:rPr lang="es-ES_tradnl" dirty="0"/>
              <a:t>Nuestro código depende del código que está alrededor.</a:t>
            </a:r>
          </a:p>
          <a:p>
            <a:r>
              <a:rPr lang="es-ES_tradnl" dirty="0"/>
              <a:t>La regla del </a:t>
            </a:r>
            <a:r>
              <a:rPr lang="es-ES_tradnl" dirty="0" err="1"/>
              <a:t>Boy</a:t>
            </a:r>
            <a:r>
              <a:rPr lang="es-ES_tradnl" dirty="0"/>
              <a:t> Scout.</a:t>
            </a: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920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34693-4695-C64F-932A-7FE1CEDE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 err="1"/>
              <a:t>Meaningful</a:t>
            </a:r>
            <a:r>
              <a:rPr lang="es-US" dirty="0"/>
              <a:t> </a:t>
            </a:r>
            <a:r>
              <a:rPr lang="es-US" dirty="0" err="1"/>
              <a:t>Names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351FE47-78CD-6242-854B-FD881F59E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271" y="3429000"/>
            <a:ext cx="5144959" cy="5982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23BFB6-DF7E-0448-B2AA-49BF1710B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771" y="2921251"/>
            <a:ext cx="4692659" cy="15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61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{B747A78A-F4D0-5F48-B653-F8EE3C648519}tf10001123</Template>
  <TotalTime>651</TotalTime>
  <Words>1208</Words>
  <Application>Microsoft Office PowerPoint</Application>
  <PresentationFormat>Widescreen</PresentationFormat>
  <Paragraphs>172</Paragraphs>
  <Slides>54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Gill Sans MT</vt:lpstr>
      <vt:lpstr>Wingdings 2</vt:lpstr>
      <vt:lpstr>Dividendo</vt:lpstr>
      <vt:lpstr>Tema de Office</vt:lpstr>
      <vt:lpstr>PowerPoint Presentation</vt:lpstr>
      <vt:lpstr>AGENDA</vt:lpstr>
      <vt:lpstr>Clean Code</vt:lpstr>
      <vt:lpstr>Clean Code</vt:lpstr>
      <vt:lpstr>The Total Cost of Owning a Mess</vt:lpstr>
      <vt:lpstr>What Is Clean Code?</vt:lpstr>
      <vt:lpstr>What Is Clean Code?</vt:lpstr>
      <vt:lpstr>We Are Authors</vt:lpstr>
      <vt:lpstr>Meaningful Names</vt:lpstr>
      <vt:lpstr>Meaningful Names</vt:lpstr>
      <vt:lpstr>      Use Pronounceable Names</vt:lpstr>
      <vt:lpstr>Member Prefixes </vt:lpstr>
      <vt:lpstr>Evitar mapeos mentales</vt:lpstr>
      <vt:lpstr>Class Names</vt:lpstr>
      <vt:lpstr>Method Names </vt:lpstr>
      <vt:lpstr>Use Solution Domain Names</vt:lpstr>
      <vt:lpstr>Funciones</vt:lpstr>
      <vt:lpstr>PowerPoint Presentation</vt:lpstr>
      <vt:lpstr>PowerPoint Presentation</vt:lpstr>
      <vt:lpstr>Small!</vt:lpstr>
      <vt:lpstr>Funciones</vt:lpstr>
      <vt:lpstr>Funciones</vt:lpstr>
      <vt:lpstr>Comentarios</vt:lpstr>
      <vt:lpstr>Comentarios</vt:lpstr>
      <vt:lpstr>Comentarios</vt:lpstr>
      <vt:lpstr>Comentarios</vt:lpstr>
      <vt:lpstr>Comentarios redundantes</vt:lpstr>
      <vt:lpstr>Comentarios de bitácoras</vt:lpstr>
      <vt:lpstr>Comentarios ruidosos</vt:lpstr>
      <vt:lpstr>Código comentado</vt:lpstr>
      <vt:lpstr>Comentarios con demasiada información</vt:lpstr>
      <vt:lpstr>PowerPoint Presentation</vt:lpstr>
      <vt:lpstr>Single responsability</vt:lpstr>
      <vt:lpstr>PowerPoint Presentation</vt:lpstr>
      <vt:lpstr>PowerPoint Presentation</vt:lpstr>
      <vt:lpstr>Open/Closed</vt:lpstr>
      <vt:lpstr>PowerPoint Presentation</vt:lpstr>
      <vt:lpstr>PowerPoint Presentation</vt:lpstr>
      <vt:lpstr>Liskov substitution </vt:lpstr>
      <vt:lpstr>PowerPoint Presentation</vt:lpstr>
      <vt:lpstr>PowerPoint Presentation</vt:lpstr>
      <vt:lpstr> Interface segregation </vt:lpstr>
      <vt:lpstr>PowerPoint Presentation</vt:lpstr>
      <vt:lpstr>PowerPoint Presentation</vt:lpstr>
      <vt:lpstr>Dependency inversion</vt:lpstr>
      <vt:lpstr>PowerPoint Presentation</vt:lpstr>
      <vt:lpstr>PowerPoint Presentation</vt:lpstr>
      <vt:lpstr>Arquitectura para Web Service</vt:lpstr>
      <vt:lpstr>Service Interface</vt:lpstr>
      <vt:lpstr>Business Workflow</vt:lpstr>
      <vt:lpstr>Business Components</vt:lpstr>
      <vt:lpstr>Business Entities</vt:lpstr>
      <vt:lpstr>Data Access</vt:lpstr>
      <vt:lpstr>Service Gateway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</dc:title>
  <dc:creator>Steven Solano Rojas</dc:creator>
  <cp:lastModifiedBy>Steven Solano</cp:lastModifiedBy>
  <cp:revision>5</cp:revision>
  <dcterms:created xsi:type="dcterms:W3CDTF">2021-09-19T04:01:04Z</dcterms:created>
  <dcterms:modified xsi:type="dcterms:W3CDTF">2021-09-25T01:19:27Z</dcterms:modified>
</cp:coreProperties>
</file>